
<file path=[Content_Types].xml><?xml version="1.0" encoding="utf-8"?>
<Types xmlns="http://schemas.openxmlformats.org/package/2006/content-types">
  <Default Extension="bin" ContentType="application/vnd.openxmlformats-officedocument.oleObject"/>
  <Default Extension="gif" ContentType="image/gif"/>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1"/>
  </p:notesMasterIdLst>
  <p:handoutMasterIdLst>
    <p:handoutMasterId r:id="rId12"/>
  </p:handoutMasterIdLst>
  <p:sldIdLst>
    <p:sldId id="341" r:id="rId5"/>
    <p:sldId id="385" r:id="rId6"/>
    <p:sldId id="389" r:id="rId7"/>
    <p:sldId id="390" r:id="rId8"/>
    <p:sldId id="391" r:id="rId9"/>
    <p:sldId id="373" r:id="rId10"/>
  </p:sldIdLst>
  <p:sldSz cx="12192000" cy="6858000"/>
  <p:notesSz cx="7315200" cy="96012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024" userDrawn="1">
          <p15:clr>
            <a:srgbClr val="A4A3A4"/>
          </p15:clr>
        </p15:guide>
        <p15:guide id="2" pos="2304"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1A4669"/>
    <a:srgbClr val="F2F2F2"/>
    <a:srgbClr val="B4C7E7"/>
    <a:srgbClr val="FF6600"/>
    <a:srgbClr val="DAE3F3"/>
    <a:srgbClr val="B1D254"/>
    <a:srgbClr val="FFFFFF"/>
    <a:srgbClr val="C6D254"/>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390" autoAdjust="0"/>
    <p:restoredTop sz="94679" autoAdjust="0"/>
  </p:normalViewPr>
  <p:slideViewPr>
    <p:cSldViewPr snapToGrid="0">
      <p:cViewPr varScale="1">
        <p:scale>
          <a:sx n="73" d="100"/>
          <a:sy n="73" d="100"/>
        </p:scale>
        <p:origin x="78" y="69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024"/>
        <p:guide pos="2304"/>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2"/>
            <a:ext cx="3171039" cy="480664"/>
          </a:xfrm>
          <a:prstGeom prst="rect">
            <a:avLst/>
          </a:prstGeom>
          <a:noFill/>
          <a:ln w="9525">
            <a:noFill/>
            <a:miter lim="800000"/>
            <a:headEnd/>
            <a:tailEnd/>
          </a:ln>
          <a:effectLst/>
        </p:spPr>
        <p:txBody>
          <a:bodyPr vert="horz" wrap="square" lIns="97155" tIns="48577" rIns="97155" bIns="48577" numCol="1" anchor="t" anchorCtr="0" compatLnSpc="1">
            <a:prstTxWarp prst="textNoShape">
              <a:avLst/>
            </a:prstTxWarp>
          </a:bodyPr>
          <a:lstStyle>
            <a:lvl1pPr defTabSz="971861"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4144163" y="2"/>
            <a:ext cx="3171039" cy="480664"/>
          </a:xfrm>
          <a:prstGeom prst="rect">
            <a:avLst/>
          </a:prstGeom>
          <a:noFill/>
          <a:ln w="9525">
            <a:noFill/>
            <a:miter lim="800000"/>
            <a:headEnd/>
            <a:tailEnd/>
          </a:ln>
          <a:effectLst/>
        </p:spPr>
        <p:txBody>
          <a:bodyPr vert="horz" wrap="square" lIns="97155" tIns="48577" rIns="97155" bIns="48577" numCol="1" anchor="t" anchorCtr="0" compatLnSpc="1">
            <a:prstTxWarp prst="textNoShape">
              <a:avLst/>
            </a:prstTxWarp>
          </a:bodyPr>
          <a:lstStyle>
            <a:lvl1pPr algn="r" defTabSz="971861"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120536"/>
            <a:ext cx="3171039" cy="480664"/>
          </a:xfrm>
          <a:prstGeom prst="rect">
            <a:avLst/>
          </a:prstGeom>
          <a:noFill/>
          <a:ln w="9525">
            <a:noFill/>
            <a:miter lim="800000"/>
            <a:headEnd/>
            <a:tailEnd/>
          </a:ln>
          <a:effectLst/>
        </p:spPr>
        <p:txBody>
          <a:bodyPr vert="horz" wrap="square" lIns="97155" tIns="48577" rIns="97155" bIns="48577" numCol="1" anchor="b" anchorCtr="0" compatLnSpc="1">
            <a:prstTxWarp prst="textNoShape">
              <a:avLst/>
            </a:prstTxWarp>
          </a:bodyPr>
          <a:lstStyle>
            <a:lvl1pPr defTabSz="971861"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4144163" y="9120536"/>
            <a:ext cx="3171039" cy="480664"/>
          </a:xfrm>
          <a:prstGeom prst="rect">
            <a:avLst/>
          </a:prstGeom>
          <a:noFill/>
          <a:ln w="9525">
            <a:noFill/>
            <a:miter lim="800000"/>
            <a:headEnd/>
            <a:tailEnd/>
          </a:ln>
          <a:effectLst/>
        </p:spPr>
        <p:txBody>
          <a:bodyPr vert="horz" wrap="square" lIns="97155" tIns="48577" rIns="97155" bIns="48577" numCol="1" anchor="b" anchorCtr="0" compatLnSpc="1">
            <a:prstTxWarp prst="textNoShape">
              <a:avLst/>
            </a:prstTxWarp>
          </a:bodyPr>
          <a:lstStyle>
            <a:lvl1pPr algn="r" defTabSz="971861"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2"/>
            <a:ext cx="3171039" cy="480664"/>
          </a:xfrm>
          <a:prstGeom prst="rect">
            <a:avLst/>
          </a:prstGeom>
          <a:noFill/>
          <a:ln w="9525">
            <a:noFill/>
            <a:miter lim="800000"/>
            <a:headEnd/>
            <a:tailEnd/>
          </a:ln>
          <a:effectLst/>
        </p:spPr>
        <p:txBody>
          <a:bodyPr vert="horz" wrap="square" lIns="97155" tIns="48577" rIns="97155" bIns="48577" numCol="1" anchor="t" anchorCtr="0" compatLnSpc="1">
            <a:prstTxWarp prst="textNoShape">
              <a:avLst/>
            </a:prstTxWarp>
          </a:bodyPr>
          <a:lstStyle>
            <a:lvl1pPr defTabSz="971861"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4144163" y="2"/>
            <a:ext cx="3171039" cy="480664"/>
          </a:xfrm>
          <a:prstGeom prst="rect">
            <a:avLst/>
          </a:prstGeom>
          <a:noFill/>
          <a:ln w="9525">
            <a:noFill/>
            <a:miter lim="800000"/>
            <a:headEnd/>
            <a:tailEnd/>
          </a:ln>
          <a:effectLst/>
        </p:spPr>
        <p:txBody>
          <a:bodyPr vert="horz" wrap="square" lIns="97155" tIns="48577" rIns="97155" bIns="48577" numCol="1" anchor="t" anchorCtr="0" compatLnSpc="1">
            <a:prstTxWarp prst="textNoShape">
              <a:avLst/>
            </a:prstTxWarp>
          </a:bodyPr>
          <a:lstStyle>
            <a:lvl1pPr algn="r" defTabSz="971861"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457200" y="719138"/>
            <a:ext cx="6400800" cy="36004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76479" y="4560268"/>
            <a:ext cx="5362243" cy="4321447"/>
          </a:xfrm>
          <a:prstGeom prst="rect">
            <a:avLst/>
          </a:prstGeom>
          <a:noFill/>
          <a:ln w="9525">
            <a:noFill/>
            <a:miter lim="800000"/>
            <a:headEnd/>
            <a:tailEnd/>
          </a:ln>
          <a:effectLst/>
        </p:spPr>
        <p:txBody>
          <a:bodyPr vert="horz" wrap="square" lIns="97155" tIns="48577" rIns="97155" bIns="48577"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120536"/>
            <a:ext cx="3171039" cy="480664"/>
          </a:xfrm>
          <a:prstGeom prst="rect">
            <a:avLst/>
          </a:prstGeom>
          <a:noFill/>
          <a:ln w="9525">
            <a:noFill/>
            <a:miter lim="800000"/>
            <a:headEnd/>
            <a:tailEnd/>
          </a:ln>
          <a:effectLst/>
        </p:spPr>
        <p:txBody>
          <a:bodyPr vert="horz" wrap="square" lIns="97155" tIns="48577" rIns="97155" bIns="48577" numCol="1" anchor="b" anchorCtr="0" compatLnSpc="1">
            <a:prstTxWarp prst="textNoShape">
              <a:avLst/>
            </a:prstTxWarp>
          </a:bodyPr>
          <a:lstStyle>
            <a:lvl1pPr defTabSz="971861"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4144163" y="9120536"/>
            <a:ext cx="3171039" cy="480664"/>
          </a:xfrm>
          <a:prstGeom prst="rect">
            <a:avLst/>
          </a:prstGeom>
          <a:noFill/>
          <a:ln w="9525">
            <a:noFill/>
            <a:miter lim="800000"/>
            <a:headEnd/>
            <a:tailEnd/>
          </a:ln>
          <a:effectLst/>
        </p:spPr>
        <p:txBody>
          <a:bodyPr vert="horz" wrap="square" lIns="97155" tIns="48577" rIns="97155" bIns="48577" numCol="1" anchor="b" anchorCtr="0" compatLnSpc="1">
            <a:prstTxWarp prst="textNoShape">
              <a:avLst/>
            </a:prstTxWarp>
          </a:bodyPr>
          <a:lstStyle>
            <a:lvl1pPr algn="r" defTabSz="971861"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extLst>
      <p:ext uri="{BB962C8B-B14F-4D97-AF65-F5344CB8AC3E}">
        <p14:creationId xmlns:p14="http://schemas.microsoft.com/office/powerpoint/2010/main" val="225950168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1</a:t>
            </a:fld>
            <a:endParaRPr lang="en-GB" altLang="en-US"/>
          </a:p>
        </p:txBody>
      </p:sp>
    </p:spTree>
    <p:extLst>
      <p:ext uri="{BB962C8B-B14F-4D97-AF65-F5344CB8AC3E}">
        <p14:creationId xmlns:p14="http://schemas.microsoft.com/office/powerpoint/2010/main" val="31927730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949064282"/>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133350" y="534309"/>
            <a:ext cx="10515600" cy="4720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277812" y="1825625"/>
            <a:ext cx="11483976"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277812" y="994893"/>
            <a:ext cx="11483976" cy="133350"/>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524250"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a:t>
            </a:r>
            <a:r>
              <a:rPr lang="en-GB" sz="1000" b="1" kern="1200" dirty="0">
                <a:solidFill>
                  <a:schemeClr val="tx1"/>
                </a:solidFill>
                <a:effectLst/>
                <a:latin typeface="Arial" panose="020B0604020202020204" pitchFamily="34" charset="0"/>
                <a:ea typeface="+mn-ea"/>
                <a:cs typeface="Arial" panose="020B0604020202020204" pitchFamily="34" charset="0"/>
              </a:rPr>
              <a:t>TSG-SA Meeting #101</a:t>
            </a:r>
            <a:r>
              <a:rPr lang="sv-SE" altLang="en-US" sz="1200" b="1" dirty="0">
                <a:latin typeface="Arial "/>
              </a:rPr>
              <a:t>	</a:t>
            </a:r>
          </a:p>
          <a:p>
            <a:pPr marL="0" marR="0" lvl="0" indent="0" algn="l" defTabSz="914400" rtl="0" eaLnBrk="1" fontAlgn="base" latinLnBrk="0" hangingPunct="1">
              <a:lnSpc>
                <a:spcPct val="100000"/>
              </a:lnSpc>
              <a:spcBef>
                <a:spcPct val="0"/>
              </a:spcBef>
              <a:spcAft>
                <a:spcPct val="0"/>
              </a:spcAft>
              <a:buClrTx/>
              <a:buSzTx/>
              <a:buFontTx/>
              <a:buNone/>
              <a:tabLst/>
              <a:defRPr/>
            </a:pPr>
            <a:r>
              <a:rPr lang="en-US" sz="1000" b="1" kern="1200" dirty="0">
                <a:solidFill>
                  <a:schemeClr val="tx1"/>
                </a:solidFill>
                <a:effectLst/>
                <a:latin typeface="Arial" panose="020B0604020202020204" pitchFamily="34" charset="0"/>
                <a:ea typeface="+mn-ea"/>
                <a:cs typeface="Arial" panose="020B0604020202020204" pitchFamily="34" charset="0"/>
              </a:rPr>
              <a:t>11</a:t>
            </a:r>
            <a:r>
              <a:rPr lang="en-US" sz="1000" b="1" kern="1200" baseline="30000" dirty="0">
                <a:solidFill>
                  <a:schemeClr val="tx1"/>
                </a:solidFill>
                <a:effectLst/>
                <a:latin typeface="Arial" panose="020B0604020202020204" pitchFamily="34" charset="0"/>
                <a:ea typeface="+mn-ea"/>
                <a:cs typeface="Arial" panose="020B0604020202020204" pitchFamily="34" charset="0"/>
              </a:rPr>
              <a:t>th</a:t>
            </a:r>
            <a:r>
              <a:rPr lang="en-US" sz="1000" b="1" kern="1200" dirty="0">
                <a:solidFill>
                  <a:schemeClr val="tx1"/>
                </a:solidFill>
                <a:effectLst/>
                <a:latin typeface="Arial" panose="020B0604020202020204" pitchFamily="34" charset="0"/>
                <a:ea typeface="+mn-ea"/>
                <a:cs typeface="Arial" panose="020B0604020202020204" pitchFamily="34" charset="0"/>
              </a:rPr>
              <a:t> – 15</a:t>
            </a:r>
            <a:r>
              <a:rPr lang="en-US" sz="1000" b="1" kern="1200" baseline="30000" dirty="0">
                <a:solidFill>
                  <a:schemeClr val="tx1"/>
                </a:solidFill>
                <a:effectLst/>
                <a:latin typeface="Arial" panose="020B0604020202020204" pitchFamily="34" charset="0"/>
                <a:ea typeface="+mn-ea"/>
                <a:cs typeface="Arial" panose="020B0604020202020204" pitchFamily="34" charset="0"/>
              </a:rPr>
              <a:t>th</a:t>
            </a:r>
            <a:r>
              <a:rPr lang="en-US" sz="1000" b="1" kern="1200" dirty="0">
                <a:solidFill>
                  <a:schemeClr val="tx1"/>
                </a:solidFill>
                <a:effectLst/>
                <a:latin typeface="Arial" panose="020B0604020202020204" pitchFamily="34" charset="0"/>
                <a:ea typeface="+mn-ea"/>
                <a:cs typeface="Arial" panose="020B0604020202020204" pitchFamily="34" charset="0"/>
              </a:rPr>
              <a:t>, 2023, Bangalore India </a:t>
            </a:r>
            <a:endParaRPr lang="en-US" sz="1000" kern="1200" dirty="0">
              <a:solidFill>
                <a:schemeClr val="tx1"/>
              </a:solidFill>
              <a:effectLst/>
              <a:latin typeface="Arial" panose="020B0604020202020204" pitchFamily="34" charset="0"/>
              <a:ea typeface="+mn-ea"/>
              <a:cs typeface="Arial" panose="020B0604020202020204" pitchFamily="34" charset="0"/>
            </a:endParaRPr>
          </a:p>
          <a:p>
            <a:pPr eaLnBrk="1" hangingPunct="1">
              <a:defRPr/>
            </a:pPr>
            <a:endParaRPr lang="sv-SE" altLang="en-US" sz="1200" b="1" dirty="0">
              <a:latin typeface="Arial "/>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 id="2147485164" r:id="rId4"/>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oleObject" Target="../embeddings/oleObject1.bin"/><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growteaching.blogspot.com/" TargetMode="External"/><Relationship Id="rId2" Type="http://schemas.openxmlformats.org/officeDocument/2006/relationships/image" Target="../media/image6.gif"/><Relationship Id="rId1" Type="http://schemas.openxmlformats.org/officeDocument/2006/relationships/slideLayout" Target="../slideLayouts/slideLayout2.xml"/><Relationship Id="rId4"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ctrTitle"/>
          </p:nvPr>
        </p:nvSpPr>
        <p:spPr>
          <a:xfrm>
            <a:off x="175078" y="1351823"/>
            <a:ext cx="11841844" cy="1680528"/>
          </a:xfrm>
        </p:spPr>
        <p:txBody>
          <a:bodyPr/>
          <a:lstStyle/>
          <a:p>
            <a:pPr algn="l" eaLnBrk="1" hangingPunct="1">
              <a:lnSpc>
                <a:spcPct val="100000"/>
              </a:lnSpc>
              <a:spcAft>
                <a:spcPts val="600"/>
              </a:spcAft>
            </a:pPr>
            <a:r>
              <a:rPr lang="en-US" sz="3600" b="1" dirty="0">
                <a:latin typeface="Gill Sans Nova" panose="020B0602020104020203" pitchFamily="34" charset="0"/>
                <a:cs typeface="Cavolini" panose="03000502040302020204" pitchFamily="66" charset="0"/>
              </a:rPr>
              <a:t>Proposed Way Forward related to SBA over N2</a:t>
            </a:r>
            <a:endParaRPr lang="en-GB" altLang="en-US" sz="3600" b="1" dirty="0">
              <a:latin typeface="Gill Sans Nova" panose="020B0602020104020203" pitchFamily="34" charset="0"/>
              <a:cs typeface="Cavolini" panose="03000502040302020204" pitchFamily="66" charset="0"/>
            </a:endParaRPr>
          </a:p>
        </p:txBody>
      </p:sp>
      <p:sp>
        <p:nvSpPr>
          <p:cNvPr id="2" name="文本框 1">
            <a:extLst>
              <a:ext uri="{FF2B5EF4-FFF2-40B4-BE49-F238E27FC236}">
                <a16:creationId xmlns:a16="http://schemas.microsoft.com/office/drawing/2014/main" id="{1A6FE7B8-1D60-4DB6-BF43-56FD89DDA527}"/>
              </a:ext>
            </a:extLst>
          </p:cNvPr>
          <p:cNvSpPr txBox="1"/>
          <p:nvPr/>
        </p:nvSpPr>
        <p:spPr>
          <a:xfrm>
            <a:off x="10389204" y="62144"/>
            <a:ext cx="1208985" cy="338554"/>
          </a:xfrm>
          <a:prstGeom prst="rect">
            <a:avLst/>
          </a:prstGeom>
          <a:noFill/>
        </p:spPr>
        <p:txBody>
          <a:bodyPr wrap="square" rtlCol="0">
            <a:spAutoFit/>
          </a:bodyPr>
          <a:lstStyle/>
          <a:p>
            <a:r>
              <a:rPr lang="en-US" altLang="zh-CN" sz="1600" b="1" dirty="0"/>
              <a:t>SP-231064</a:t>
            </a:r>
            <a:endParaRPr lang="en-GB" sz="1600" b="1" dirty="0"/>
          </a:p>
        </p:txBody>
      </p:sp>
      <p:pic>
        <p:nvPicPr>
          <p:cNvPr id="16" name="Picture 15">
            <a:extLst>
              <a:ext uri="{FF2B5EF4-FFF2-40B4-BE49-F238E27FC236}">
                <a16:creationId xmlns:a16="http://schemas.microsoft.com/office/drawing/2014/main" id="{388340E7-885B-92A1-080F-22CF9D6EDB4A}"/>
              </a:ext>
            </a:extLst>
          </p:cNvPr>
          <p:cNvPicPr>
            <a:picLocks noChangeAspect="1"/>
          </p:cNvPicPr>
          <p:nvPr/>
        </p:nvPicPr>
        <p:blipFill>
          <a:blip r:embed="rId3"/>
          <a:stretch>
            <a:fillRect/>
          </a:stretch>
        </p:blipFill>
        <p:spPr>
          <a:xfrm>
            <a:off x="45720" y="6641039"/>
            <a:ext cx="649224" cy="182671"/>
          </a:xfrm>
          <a:prstGeom prst="rect">
            <a:avLst/>
          </a:prstGeom>
        </p:spPr>
      </p:pic>
      <p:sp>
        <p:nvSpPr>
          <p:cNvPr id="3" name="TextBox 2">
            <a:extLst>
              <a:ext uri="{FF2B5EF4-FFF2-40B4-BE49-F238E27FC236}">
                <a16:creationId xmlns:a16="http://schemas.microsoft.com/office/drawing/2014/main" id="{575BCA86-0610-6504-1BBF-E7247D40291B}"/>
              </a:ext>
            </a:extLst>
          </p:cNvPr>
          <p:cNvSpPr txBox="1"/>
          <p:nvPr/>
        </p:nvSpPr>
        <p:spPr>
          <a:xfrm>
            <a:off x="141417" y="400698"/>
            <a:ext cx="1056700" cy="276999"/>
          </a:xfrm>
          <a:prstGeom prst="rect">
            <a:avLst/>
          </a:prstGeom>
          <a:noFill/>
        </p:spPr>
        <p:txBody>
          <a:bodyPr wrap="none" rtlCol="0">
            <a:spAutoFit/>
          </a:bodyPr>
          <a:lstStyle/>
          <a:p>
            <a:r>
              <a:rPr lang="en-US" sz="1200" b="1" dirty="0"/>
              <a:t>Agenda: 3.6</a:t>
            </a:r>
          </a:p>
        </p:txBody>
      </p:sp>
      <p:pic>
        <p:nvPicPr>
          <p:cNvPr id="4" name="Picture 1">
            <a:extLst>
              <a:ext uri="{FF2B5EF4-FFF2-40B4-BE49-F238E27FC236}">
                <a16:creationId xmlns:a16="http://schemas.microsoft.com/office/drawing/2014/main" id="{4E80EC86-6169-56FC-7544-C35C665170A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0389204" y="5301626"/>
            <a:ext cx="1550103" cy="901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91E59A-F692-7C0A-6EEA-C5F9F288074F}"/>
              </a:ext>
            </a:extLst>
          </p:cNvPr>
          <p:cNvSpPr>
            <a:spLocks noGrp="1"/>
          </p:cNvSpPr>
          <p:nvPr>
            <p:ph type="title"/>
          </p:nvPr>
        </p:nvSpPr>
        <p:spPr>
          <a:xfrm>
            <a:off x="237853" y="522494"/>
            <a:ext cx="10515600" cy="472052"/>
          </a:xfrm>
        </p:spPr>
        <p:txBody>
          <a:bodyPr/>
          <a:lstStyle/>
          <a:p>
            <a:r>
              <a:rPr lang="en-US" dirty="0">
                <a:latin typeface="Abadi" panose="020B0604020104020204" pitchFamily="34" charset="0"/>
              </a:rPr>
              <a:t>Agenda </a:t>
            </a:r>
          </a:p>
        </p:txBody>
      </p:sp>
      <p:sp>
        <p:nvSpPr>
          <p:cNvPr id="3" name="Content Placeholder 2">
            <a:extLst>
              <a:ext uri="{FF2B5EF4-FFF2-40B4-BE49-F238E27FC236}">
                <a16:creationId xmlns:a16="http://schemas.microsoft.com/office/drawing/2014/main" id="{C296B2CE-F5B8-3C2E-FE01-A97BECAEBC58}"/>
              </a:ext>
            </a:extLst>
          </p:cNvPr>
          <p:cNvSpPr>
            <a:spLocks noGrp="1"/>
          </p:cNvSpPr>
          <p:nvPr>
            <p:ph idx="1"/>
          </p:nvPr>
        </p:nvSpPr>
        <p:spPr>
          <a:xfrm>
            <a:off x="133350" y="1368426"/>
            <a:ext cx="11483976" cy="4351338"/>
          </a:xfrm>
        </p:spPr>
        <p:txBody>
          <a:bodyPr/>
          <a:lstStyle/>
          <a:p>
            <a:pPr marL="509588" indent="-509588">
              <a:tabLst>
                <a:tab pos="339725" algn="l"/>
              </a:tabLst>
            </a:pPr>
            <a:r>
              <a:rPr lang="en-US" sz="2800" b="1" dirty="0">
                <a:latin typeface="Abadi" panose="020B0604020104020204" pitchFamily="34" charset="0"/>
              </a:rPr>
              <a:t>Considerations for Supporting SBA over N2 in SA2 Rel-19 SIs</a:t>
            </a:r>
          </a:p>
          <a:p>
            <a:pPr marL="509588" indent="-509588">
              <a:tabLst>
                <a:tab pos="339725" algn="l"/>
              </a:tabLst>
            </a:pPr>
            <a:r>
              <a:rPr lang="en-US" sz="2800" b="1" dirty="0">
                <a:latin typeface="Abadi" panose="020B0604020104020204" pitchFamily="34" charset="0"/>
              </a:rPr>
              <a:t>Proposed Way Forward</a:t>
            </a:r>
            <a:endParaRPr lang="en-US" dirty="0"/>
          </a:p>
        </p:txBody>
      </p:sp>
    </p:spTree>
    <p:extLst>
      <p:ext uri="{BB962C8B-B14F-4D97-AF65-F5344CB8AC3E}">
        <p14:creationId xmlns:p14="http://schemas.microsoft.com/office/powerpoint/2010/main" val="2785131643"/>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404DB093-6933-4CC1-E526-54E8C3CB15FC}"/>
              </a:ext>
            </a:extLst>
          </p:cNvPr>
          <p:cNvGrpSpPr/>
          <p:nvPr/>
        </p:nvGrpSpPr>
        <p:grpSpPr>
          <a:xfrm>
            <a:off x="4297680" y="2813838"/>
            <a:ext cx="7656468" cy="3521668"/>
            <a:chOff x="4114800" y="3104243"/>
            <a:chExt cx="8077200" cy="3231263"/>
          </a:xfrm>
        </p:grpSpPr>
        <p:pic>
          <p:nvPicPr>
            <p:cNvPr id="8" name="Picture 7">
              <a:extLst>
                <a:ext uri="{FF2B5EF4-FFF2-40B4-BE49-F238E27FC236}">
                  <a16:creationId xmlns:a16="http://schemas.microsoft.com/office/drawing/2014/main" id="{78DB91E5-6CE2-BED1-9E0F-D87F36E4C448}"/>
                </a:ext>
              </a:extLst>
            </p:cNvPr>
            <p:cNvPicPr>
              <a:picLocks noChangeAspect="1"/>
            </p:cNvPicPr>
            <p:nvPr/>
          </p:nvPicPr>
          <p:blipFill>
            <a:blip r:embed="rId2"/>
            <a:stretch>
              <a:fillRect/>
            </a:stretch>
          </p:blipFill>
          <p:spPr>
            <a:xfrm>
              <a:off x="4114800" y="3104243"/>
              <a:ext cx="7798526" cy="3231263"/>
            </a:xfrm>
            <a:prstGeom prst="rect">
              <a:avLst/>
            </a:prstGeom>
          </p:spPr>
        </p:pic>
        <p:sp>
          <p:nvSpPr>
            <p:cNvPr id="9" name="Oval 8">
              <a:extLst>
                <a:ext uri="{FF2B5EF4-FFF2-40B4-BE49-F238E27FC236}">
                  <a16:creationId xmlns:a16="http://schemas.microsoft.com/office/drawing/2014/main" id="{3385D823-D3B6-FE82-6282-2E7B1C514715}"/>
                </a:ext>
              </a:extLst>
            </p:cNvPr>
            <p:cNvSpPr/>
            <p:nvPr/>
          </p:nvSpPr>
          <p:spPr>
            <a:xfrm>
              <a:off x="6844937" y="4127863"/>
              <a:ext cx="4454434" cy="326571"/>
            </a:xfrm>
            <a:prstGeom prst="ellipse">
              <a:avLst/>
            </a:prstGeom>
            <a:noFill/>
            <a:ln>
              <a:solidFill>
                <a:srgbClr val="C00000"/>
              </a:solidFill>
              <a:prstDash val="dash"/>
            </a:ln>
            <a:effectLst>
              <a:glow rad="63500">
                <a:schemeClr val="accent4">
                  <a:satMod val="175000"/>
                  <a:alpha val="40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664B0BE7-5288-6104-181B-3719A7708A70}"/>
                </a:ext>
              </a:extLst>
            </p:cNvPr>
            <p:cNvSpPr/>
            <p:nvPr/>
          </p:nvSpPr>
          <p:spPr>
            <a:xfrm>
              <a:off x="6962504" y="4853305"/>
              <a:ext cx="287382" cy="172248"/>
            </a:xfrm>
            <a:prstGeom prst="ellipse">
              <a:avLst/>
            </a:prstGeom>
            <a:noFill/>
            <a:ln>
              <a:solidFill>
                <a:srgbClr val="C00000"/>
              </a:solidFill>
              <a:prstDash val="dash"/>
            </a:ln>
            <a:effectLst>
              <a:glow rad="63500">
                <a:schemeClr val="accent1">
                  <a:satMod val="175000"/>
                  <a:alpha val="40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BF8A89C5-7441-139D-9FCB-31B93E47BD11}"/>
                </a:ext>
              </a:extLst>
            </p:cNvPr>
            <p:cNvSpPr txBox="1"/>
            <p:nvPr/>
          </p:nvSpPr>
          <p:spPr>
            <a:xfrm>
              <a:off x="11212286" y="3331016"/>
              <a:ext cx="979714" cy="931909"/>
            </a:xfrm>
            <a:prstGeom prst="rect">
              <a:avLst/>
            </a:prstGeom>
            <a:noFill/>
          </p:spPr>
          <p:txBody>
            <a:bodyPr wrap="square" rtlCol="0">
              <a:spAutoFit/>
            </a:bodyPr>
            <a:lstStyle/>
            <a:p>
              <a:r>
                <a:rPr lang="en-US" sz="1200" i="1" dirty="0">
                  <a:latin typeface="Abadi" panose="020B0604020104020204" pitchFamily="34" charset="0"/>
                </a:rPr>
                <a:t>Existing 5G Core Intra SBA between NFs </a:t>
              </a:r>
            </a:p>
          </p:txBody>
        </p:sp>
        <p:cxnSp>
          <p:nvCxnSpPr>
            <p:cNvPr id="13" name="Connector: Elbow 12">
              <a:extLst>
                <a:ext uri="{FF2B5EF4-FFF2-40B4-BE49-F238E27FC236}">
                  <a16:creationId xmlns:a16="http://schemas.microsoft.com/office/drawing/2014/main" id="{F51EF125-9A90-8F39-C3E2-349D1D760E53}"/>
                </a:ext>
              </a:extLst>
            </p:cNvPr>
            <p:cNvCxnSpPr>
              <a:cxnSpLocks/>
            </p:cNvCxnSpPr>
            <p:nvPr/>
          </p:nvCxnSpPr>
          <p:spPr>
            <a:xfrm rot="10800000" flipV="1">
              <a:off x="11299371" y="4134212"/>
              <a:ext cx="409122" cy="320221"/>
            </a:xfrm>
            <a:prstGeom prst="bentConnector3">
              <a:avLst>
                <a:gd name="adj1" fmla="val 2106"/>
              </a:avLst>
            </a:prstGeom>
            <a:ln>
              <a:solidFill>
                <a:srgbClr val="C00000"/>
              </a:solidFill>
              <a:prstDash val="lgDash"/>
              <a:tailEnd type="triangle"/>
            </a:ln>
            <a:effectLst>
              <a:glow rad="63500">
                <a:schemeClr val="accent4">
                  <a:satMod val="175000"/>
                  <a:alpha val="40000"/>
                </a:schemeClr>
              </a:glow>
            </a:effectLst>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7220D8EB-CAA2-17B3-DD8B-C07F1DFE3AC5}"/>
                </a:ext>
              </a:extLst>
            </p:cNvPr>
            <p:cNvSpPr txBox="1"/>
            <p:nvPr/>
          </p:nvSpPr>
          <p:spPr>
            <a:xfrm>
              <a:off x="5425712" y="3863360"/>
              <a:ext cx="1273628" cy="790710"/>
            </a:xfrm>
            <a:prstGeom prst="rect">
              <a:avLst/>
            </a:prstGeom>
            <a:noFill/>
          </p:spPr>
          <p:txBody>
            <a:bodyPr wrap="square" rtlCol="0">
              <a:spAutoFit/>
            </a:bodyPr>
            <a:lstStyle/>
            <a:p>
              <a:r>
                <a:rPr lang="en-US" sz="1200" i="1" dirty="0">
                  <a:solidFill>
                    <a:srgbClr val="FF0000"/>
                  </a:solidFill>
                  <a:latin typeface="Abadi" panose="020B0604020104020204" pitchFamily="34" charset="0"/>
                </a:rPr>
                <a:t>Consideration of “</a:t>
              </a:r>
              <a:r>
                <a:rPr lang="en-US" sz="1400" b="1" i="1" dirty="0">
                  <a:solidFill>
                    <a:srgbClr val="FF0000"/>
                  </a:solidFill>
                  <a:latin typeface="Abadi" panose="020B0604020104020204" pitchFamily="34" charset="0"/>
                </a:rPr>
                <a:t>new</a:t>
              </a:r>
              <a:r>
                <a:rPr lang="en-US" sz="1200" i="1" dirty="0">
                  <a:solidFill>
                    <a:srgbClr val="FF0000"/>
                  </a:solidFill>
                  <a:latin typeface="Abadi" panose="020B0604020104020204" pitchFamily="34" charset="0"/>
                </a:rPr>
                <a:t>” SBA between RAN &amp; 5G Core </a:t>
              </a:r>
            </a:p>
          </p:txBody>
        </p:sp>
        <p:cxnSp>
          <p:nvCxnSpPr>
            <p:cNvPr id="18" name="Connector: Elbow 17">
              <a:extLst>
                <a:ext uri="{FF2B5EF4-FFF2-40B4-BE49-F238E27FC236}">
                  <a16:creationId xmlns:a16="http://schemas.microsoft.com/office/drawing/2014/main" id="{5139ABD9-46AE-7E58-92B3-FFD736162CC3}"/>
                </a:ext>
              </a:extLst>
            </p:cNvPr>
            <p:cNvCxnSpPr>
              <a:cxnSpLocks/>
            </p:cNvCxnSpPr>
            <p:nvPr/>
          </p:nvCxnSpPr>
          <p:spPr>
            <a:xfrm rot="16200000" flipH="1">
              <a:off x="6351608" y="4345347"/>
              <a:ext cx="245070" cy="823233"/>
            </a:xfrm>
            <a:prstGeom prst="bentConnector2">
              <a:avLst/>
            </a:prstGeom>
            <a:ln>
              <a:solidFill>
                <a:srgbClr val="C00000"/>
              </a:solidFill>
              <a:prstDash val="lgDash"/>
              <a:tailEnd type="triangle"/>
            </a:ln>
            <a:effectLst>
              <a:glow rad="63500">
                <a:schemeClr val="accent1">
                  <a:satMod val="175000"/>
                  <a:alpha val="40000"/>
                </a:schemeClr>
              </a:glow>
            </a:effectLst>
          </p:spPr>
          <p:style>
            <a:lnRef idx="1">
              <a:schemeClr val="accent1"/>
            </a:lnRef>
            <a:fillRef idx="0">
              <a:schemeClr val="accent1"/>
            </a:fillRef>
            <a:effectRef idx="0">
              <a:schemeClr val="accent1"/>
            </a:effectRef>
            <a:fontRef idx="minor">
              <a:schemeClr val="tx1"/>
            </a:fontRef>
          </p:style>
        </p:cxnSp>
      </p:grpSp>
      <p:sp>
        <p:nvSpPr>
          <p:cNvPr id="2" name="Title 1">
            <a:extLst>
              <a:ext uri="{FF2B5EF4-FFF2-40B4-BE49-F238E27FC236}">
                <a16:creationId xmlns:a16="http://schemas.microsoft.com/office/drawing/2014/main" id="{1D91E59A-F692-7C0A-6EEA-C5F9F288074F}"/>
              </a:ext>
            </a:extLst>
          </p:cNvPr>
          <p:cNvSpPr>
            <a:spLocks noGrp="1"/>
          </p:cNvSpPr>
          <p:nvPr>
            <p:ph type="title"/>
          </p:nvPr>
        </p:nvSpPr>
        <p:spPr>
          <a:xfrm>
            <a:off x="172537" y="525552"/>
            <a:ext cx="11779976" cy="472052"/>
          </a:xfrm>
        </p:spPr>
        <p:txBody>
          <a:bodyPr/>
          <a:lstStyle/>
          <a:p>
            <a:pPr marL="509588" indent="-509588">
              <a:tabLst>
                <a:tab pos="339725" algn="l"/>
              </a:tabLst>
            </a:pPr>
            <a:r>
              <a:rPr lang="en-US" sz="2800" b="1" dirty="0">
                <a:latin typeface="Abadi" panose="020B0604020104020204" pitchFamily="34" charset="0"/>
              </a:rPr>
              <a:t>Considerations for Supporting SBA over N2 in SA2 Rel-19 SIs</a:t>
            </a:r>
          </a:p>
        </p:txBody>
      </p:sp>
      <p:sp>
        <p:nvSpPr>
          <p:cNvPr id="6" name="TextBox 5">
            <a:extLst>
              <a:ext uri="{FF2B5EF4-FFF2-40B4-BE49-F238E27FC236}">
                <a16:creationId xmlns:a16="http://schemas.microsoft.com/office/drawing/2014/main" id="{6F532667-4647-DC7B-7A66-E0C1B3A3FA2F}"/>
              </a:ext>
            </a:extLst>
          </p:cNvPr>
          <p:cNvSpPr txBox="1"/>
          <p:nvPr/>
        </p:nvSpPr>
        <p:spPr>
          <a:xfrm>
            <a:off x="237852" y="1235911"/>
            <a:ext cx="11649347" cy="2646878"/>
          </a:xfrm>
          <a:prstGeom prst="rect">
            <a:avLst/>
          </a:prstGeom>
          <a:noFill/>
        </p:spPr>
        <p:txBody>
          <a:bodyPr wrap="square" rtlCol="0">
            <a:spAutoFit/>
          </a:bodyPr>
          <a:lstStyle/>
          <a:p>
            <a:pPr>
              <a:spcAft>
                <a:spcPts val="1200"/>
              </a:spcAft>
            </a:pPr>
            <a:r>
              <a:rPr lang="en-US" dirty="0"/>
              <a:t>During SA2#158, there were intense discussions on the considerations to include the possible support of SBA over N2 in some Rel-19 SIDs.  </a:t>
            </a:r>
          </a:p>
          <a:p>
            <a:pPr marL="574675" lvl="1" indent="-339725">
              <a:spcAft>
                <a:spcPts val="1200"/>
              </a:spcAft>
              <a:buFont typeface="Wingdings" panose="05000000000000000000" pitchFamily="2" charset="2"/>
              <a:buChar char="q"/>
            </a:pPr>
            <a:r>
              <a:rPr lang="en-US" dirty="0"/>
              <a:t>Companies not in </a:t>
            </a:r>
            <a:r>
              <a:rPr lang="en-US" dirty="0" err="1"/>
              <a:t>favour</a:t>
            </a:r>
            <a:r>
              <a:rPr lang="en-US" dirty="0"/>
              <a:t> of supporting SBA over N2 in 5G-Adv insist on including a NOTE to explicitly exclude such possible consideration in the Rel-19 SID</a:t>
            </a:r>
          </a:p>
          <a:p>
            <a:pPr marL="574675" lvl="1" indent="-339725">
              <a:spcAft>
                <a:spcPts val="1200"/>
              </a:spcAft>
              <a:buFont typeface="Wingdings" panose="05000000000000000000" pitchFamily="2" charset="2"/>
              <a:buChar char="q"/>
            </a:pPr>
            <a:r>
              <a:rPr lang="en-US" dirty="0"/>
              <a:t>Proponents for supporting SBA over N2 insist on excluding such a NOTE</a:t>
            </a:r>
          </a:p>
          <a:p>
            <a:pPr marL="574675" lvl="1" indent="-339725">
              <a:spcAft>
                <a:spcPts val="1200"/>
              </a:spcAft>
              <a:buFont typeface="Wingdings" panose="05000000000000000000" pitchFamily="2" charset="2"/>
              <a:buChar char="q"/>
            </a:pPr>
            <a:r>
              <a:rPr lang="en-US" dirty="0"/>
              <a:t>Considerations/Observations:   </a:t>
            </a:r>
          </a:p>
          <a:p>
            <a:pPr marL="742950" lvl="1" indent="-285750">
              <a:spcAft>
                <a:spcPts val="1200"/>
              </a:spcAft>
              <a:buFont typeface="Wingdings" panose="05000000000000000000" pitchFamily="2" charset="2"/>
              <a:buChar char="q"/>
            </a:pPr>
            <a:endParaRPr lang="en-US" dirty="0"/>
          </a:p>
        </p:txBody>
      </p:sp>
      <p:sp>
        <p:nvSpPr>
          <p:cNvPr id="21" name="TextBox 20">
            <a:extLst>
              <a:ext uri="{FF2B5EF4-FFF2-40B4-BE49-F238E27FC236}">
                <a16:creationId xmlns:a16="http://schemas.microsoft.com/office/drawing/2014/main" id="{310E1DE2-7D32-E6B3-35B4-6D2988DB97A4}"/>
              </a:ext>
            </a:extLst>
          </p:cNvPr>
          <p:cNvSpPr txBox="1"/>
          <p:nvPr/>
        </p:nvSpPr>
        <p:spPr>
          <a:xfrm>
            <a:off x="837790" y="3429000"/>
            <a:ext cx="3304904" cy="2616101"/>
          </a:xfrm>
          <a:prstGeom prst="rect">
            <a:avLst/>
          </a:prstGeom>
          <a:noFill/>
        </p:spPr>
        <p:txBody>
          <a:bodyPr wrap="square" rtlCol="0">
            <a:spAutoFit/>
          </a:bodyPr>
          <a:lstStyle/>
          <a:p>
            <a:pPr marL="285750" indent="-285750">
              <a:buFont typeface="Wingdings" panose="05000000000000000000" pitchFamily="2" charset="2"/>
              <a:buChar char="§"/>
            </a:pPr>
            <a:r>
              <a:rPr lang="en-US" sz="1400" dirty="0">
                <a:latin typeface="Abadi" panose="020B0604020104020204" pitchFamily="34" charset="0"/>
              </a:rPr>
              <a:t>SBA support over N2 interface impacts BOTH RAN and 5G Core </a:t>
            </a:r>
          </a:p>
          <a:p>
            <a:pPr marL="742950" lvl="1" indent="-285750">
              <a:buFont typeface="Courier New" panose="02070309020205020404" pitchFamily="49" charset="0"/>
              <a:buChar char="o"/>
            </a:pPr>
            <a:r>
              <a:rPr lang="en-US" sz="1400" dirty="0">
                <a:latin typeface="Abadi" panose="020B0604020104020204" pitchFamily="34" charset="0"/>
              </a:rPr>
              <a:t>Requires RAN3 support in RAN and </a:t>
            </a:r>
            <a:r>
              <a:rPr lang="en-US" sz="1400" b="1" dirty="0">
                <a:latin typeface="Abadi" panose="020B0604020104020204" pitchFamily="34" charset="0"/>
              </a:rPr>
              <a:t>CANNOT </a:t>
            </a:r>
            <a:r>
              <a:rPr lang="en-US" sz="1400" dirty="0">
                <a:latin typeface="Abadi" panose="020B0604020104020204" pitchFamily="34" charset="0"/>
              </a:rPr>
              <a:t>solely be based on SA2 decision</a:t>
            </a:r>
          </a:p>
          <a:p>
            <a:pPr marL="285750" indent="-285750">
              <a:spcBef>
                <a:spcPts val="1200"/>
              </a:spcBef>
              <a:buFont typeface="Wingdings" panose="05000000000000000000" pitchFamily="2" charset="2"/>
              <a:buChar char="§"/>
            </a:pPr>
            <a:r>
              <a:rPr lang="en-US" sz="1400" dirty="0">
                <a:latin typeface="Abadi" panose="020B0604020104020204" pitchFamily="34" charset="0"/>
              </a:rPr>
              <a:t>SBA support over N2 interface is a system-wide feature</a:t>
            </a:r>
          </a:p>
          <a:p>
            <a:pPr marL="742950" lvl="1" indent="-285750">
              <a:buFont typeface="Courier New" panose="02070309020205020404" pitchFamily="49" charset="0"/>
              <a:buChar char="o"/>
            </a:pPr>
            <a:r>
              <a:rPr lang="en-US" sz="1400" dirty="0">
                <a:latin typeface="Abadi" panose="020B0604020104020204" pitchFamily="34" charset="0"/>
              </a:rPr>
              <a:t>Requires a </a:t>
            </a:r>
            <a:r>
              <a:rPr lang="en-US" sz="1400" b="1" dirty="0">
                <a:latin typeface="Abadi" panose="020B0604020104020204" pitchFamily="34" charset="0"/>
              </a:rPr>
              <a:t>generic framework </a:t>
            </a:r>
            <a:r>
              <a:rPr lang="en-US" sz="1400" dirty="0">
                <a:latin typeface="Abadi" panose="020B0604020104020204" pitchFamily="34" charset="0"/>
              </a:rPr>
              <a:t>to support SBA over N2</a:t>
            </a:r>
          </a:p>
          <a:p>
            <a:pPr marL="742950" lvl="1" indent="-285750">
              <a:buFont typeface="Courier New" panose="02070309020205020404" pitchFamily="49" charset="0"/>
              <a:buChar char="o"/>
            </a:pPr>
            <a:r>
              <a:rPr lang="en-US" sz="1400" dirty="0">
                <a:latin typeface="Abadi" panose="020B0604020104020204" pitchFamily="34" charset="0"/>
              </a:rPr>
              <a:t>Shall </a:t>
            </a:r>
            <a:r>
              <a:rPr lang="en-US" sz="1400" b="1" dirty="0">
                <a:latin typeface="Abadi" panose="020B0604020104020204" pitchFamily="34" charset="0"/>
              </a:rPr>
              <a:t>NOT</a:t>
            </a:r>
            <a:r>
              <a:rPr lang="en-US" sz="1400" dirty="0">
                <a:latin typeface="Abadi" panose="020B0604020104020204" pitchFamily="34" charset="0"/>
              </a:rPr>
              <a:t> be specific for a particular SA2 feature(s) </a:t>
            </a:r>
          </a:p>
        </p:txBody>
      </p:sp>
    </p:spTree>
    <p:extLst>
      <p:ext uri="{BB962C8B-B14F-4D97-AF65-F5344CB8AC3E}">
        <p14:creationId xmlns:p14="http://schemas.microsoft.com/office/powerpoint/2010/main" val="1728475260"/>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72130644-67E0-8ADF-1E84-12963A3576C1}"/>
              </a:ext>
            </a:extLst>
          </p:cNvPr>
          <p:cNvSpPr txBox="1"/>
          <p:nvPr/>
        </p:nvSpPr>
        <p:spPr>
          <a:xfrm>
            <a:off x="172537" y="1101518"/>
            <a:ext cx="11776982" cy="5570756"/>
          </a:xfrm>
          <a:prstGeom prst="rect">
            <a:avLst/>
          </a:prstGeom>
          <a:noFill/>
        </p:spPr>
        <p:txBody>
          <a:bodyPr wrap="square" rtlCol="0">
            <a:spAutoFit/>
          </a:bodyPr>
          <a:lstStyle/>
          <a:p>
            <a:pPr marL="285750" indent="-285750">
              <a:spcAft>
                <a:spcPts val="1200"/>
              </a:spcAft>
              <a:buFont typeface="Wingdings" panose="05000000000000000000" pitchFamily="2" charset="2"/>
              <a:buChar char="v"/>
            </a:pPr>
            <a:r>
              <a:rPr lang="en-US" dirty="0"/>
              <a:t>SBA over N2 is a system-wide feature that impacts BOTH RAN and 5G Core, hence, </a:t>
            </a:r>
          </a:p>
          <a:p>
            <a:pPr marL="742950" lvl="1" indent="-285750">
              <a:spcAft>
                <a:spcPts val="1200"/>
              </a:spcAft>
              <a:buFont typeface="Wingdings" panose="05000000000000000000" pitchFamily="2" charset="2"/>
              <a:buChar char="q"/>
            </a:pPr>
            <a:r>
              <a:rPr lang="en-US" sz="1400" dirty="0"/>
              <a:t>SBA over N2 SHALL NOT be defined specifically for a particular SA2 feature</a:t>
            </a:r>
          </a:p>
          <a:p>
            <a:pPr marL="1200150" lvl="2" indent="-285750">
              <a:spcAft>
                <a:spcPts val="1200"/>
              </a:spcAft>
              <a:buFont typeface="Wingdings" panose="05000000000000000000" pitchFamily="2" charset="2"/>
              <a:buChar char="§"/>
            </a:pPr>
            <a:r>
              <a:rPr lang="en-US" sz="1400" dirty="0"/>
              <a:t>A generic architecture framework shall firstly be considered for supporting SBA over N2 before any 5G feature has its services defined over such interface</a:t>
            </a:r>
          </a:p>
          <a:p>
            <a:pPr marL="1200150" lvl="2" indent="-285750">
              <a:spcAft>
                <a:spcPts val="1200"/>
              </a:spcAft>
              <a:buFont typeface="Wingdings" panose="05000000000000000000" pitchFamily="2" charset="2"/>
              <a:buChar char="§"/>
            </a:pPr>
            <a:r>
              <a:rPr lang="en-US" sz="1400" dirty="0"/>
              <a:t>Previously proposed Rel-18 SID, </a:t>
            </a:r>
            <a:r>
              <a:rPr lang="en-US" sz="1400" b="1" dirty="0"/>
              <a:t>S2-2105493 (see attached),  </a:t>
            </a:r>
            <a:r>
              <a:rPr lang="en-US" sz="1400" dirty="0"/>
              <a:t>for supporting SBA over N2 estimates that </a:t>
            </a:r>
            <a:r>
              <a:rPr lang="en-US" sz="1400" b="1" u="sng" dirty="0"/>
              <a:t>8 TUs </a:t>
            </a:r>
            <a:r>
              <a:rPr lang="en-US" sz="1400" dirty="0"/>
              <a:t>are required just for the </a:t>
            </a:r>
            <a:r>
              <a:rPr lang="en-US" sz="1400" b="1" dirty="0"/>
              <a:t>Study</a:t>
            </a:r>
            <a:r>
              <a:rPr lang="en-US" sz="1400" dirty="0"/>
              <a:t> Phase. In fact, it could require significantly higher # of TUs to redefine system procedures.  </a:t>
            </a:r>
          </a:p>
          <a:p>
            <a:pPr marL="742950" lvl="1" indent="-285750">
              <a:spcAft>
                <a:spcPts val="1200"/>
              </a:spcAft>
              <a:buFont typeface="Wingdings" panose="05000000000000000000" pitchFamily="2" charset="2"/>
              <a:buChar char="q"/>
            </a:pPr>
            <a:r>
              <a:rPr lang="en-US" sz="1400" dirty="0"/>
              <a:t>Enabling SBA over N2 would require agreement/commitment from RAN3 to define support for such interface/protocol framework in their Rel-19 package</a:t>
            </a:r>
          </a:p>
          <a:p>
            <a:pPr marL="742950" lvl="1" indent="-285750">
              <a:spcAft>
                <a:spcPts val="1200"/>
              </a:spcAft>
              <a:buFont typeface="Wingdings" panose="05000000000000000000" pitchFamily="2" charset="2"/>
              <a:buChar char="q"/>
            </a:pPr>
            <a:r>
              <a:rPr lang="en-US" sz="1400" dirty="0"/>
              <a:t>Given the fundamental changes to the communication between RAN and 5G Core for supporting SBA over N2, the impacts to the Rel-19 </a:t>
            </a:r>
            <a:r>
              <a:rPr lang="en-US" sz="1400" dirty="0" err="1"/>
              <a:t>gNB</a:t>
            </a:r>
            <a:r>
              <a:rPr lang="en-US" sz="1400" dirty="0"/>
              <a:t> as well as to the 5G Core would need to be assessed by RAN and SA2 for Rel-19 overall system impacts.</a:t>
            </a:r>
            <a:r>
              <a:rPr lang="en-US" dirty="0"/>
              <a:t>  </a:t>
            </a:r>
          </a:p>
          <a:p>
            <a:pPr marL="742950" lvl="1" indent="-285750">
              <a:spcAft>
                <a:spcPts val="1200"/>
              </a:spcAft>
              <a:buFont typeface="Wingdings" panose="05000000000000000000" pitchFamily="2" charset="2"/>
              <a:buChar char="q"/>
            </a:pPr>
            <a:r>
              <a:rPr lang="en-US" sz="1400" dirty="0"/>
              <a:t>Introducing SBA over N2 would require a holistic system wide architectural update to fully leverage the benefits of N2 SBI as all the system procedures will need to be re-designed due to SBI for N2. It will also drastically destabilize the specification for 5G System as all the procedures would need to be updated.  Even if the SBA objective is targeted for only specific new feature(s), the overall system impacts remain the same. </a:t>
            </a:r>
          </a:p>
          <a:p>
            <a:pPr marL="285750" marR="0" lvl="0" indent="-285750" algn="l" defTabSz="914400" rtl="0" eaLnBrk="0" fontAlgn="base" latinLnBrk="0" hangingPunct="0">
              <a:lnSpc>
                <a:spcPct val="100000"/>
              </a:lnSpc>
              <a:spcBef>
                <a:spcPct val="0"/>
              </a:spcBef>
              <a:spcAft>
                <a:spcPts val="1200"/>
              </a:spcAft>
              <a:buClrTx/>
              <a:buSzTx/>
              <a:buFont typeface="Wingdings" panose="05000000000000000000" pitchFamily="2" charset="2"/>
              <a:buChar char="v"/>
              <a:tabLst/>
              <a:defRPr/>
            </a:pPr>
            <a:r>
              <a:rPr lang="en-US" sz="1600" dirty="0">
                <a:effectLst/>
                <a:ea typeface="Times New Roman" panose="02020603050405020304" pitchFamily="18" charset="0"/>
              </a:rPr>
              <a:t>SBA over N2 for specific </a:t>
            </a:r>
            <a:r>
              <a:rPr lang="en-US" sz="1600" dirty="0"/>
              <a:t>new functionality and/or new feature imply the need to introduce a second stack on </a:t>
            </a:r>
            <a:r>
              <a:rPr lang="en-US" sz="1600" dirty="0" err="1"/>
              <a:t>gNB</a:t>
            </a:r>
            <a:r>
              <a:rPr lang="en-US" sz="1600" dirty="0"/>
              <a:t> towards the core network creating extra implementation (including security, OAM) and inter-operability testing efforts for specific features in a late stage of 5GA.</a:t>
            </a:r>
          </a:p>
          <a:p>
            <a:pPr marL="285750" marR="0" lvl="0" indent="-285750" algn="l" defTabSz="914400" rtl="0" eaLnBrk="0" fontAlgn="base" latinLnBrk="0" hangingPunct="0">
              <a:lnSpc>
                <a:spcPct val="100000"/>
              </a:lnSpc>
              <a:spcBef>
                <a:spcPct val="0"/>
              </a:spcBef>
              <a:spcAft>
                <a:spcPts val="1200"/>
              </a:spcAft>
              <a:buClrTx/>
              <a:buSzTx/>
              <a:buFont typeface="Wingdings" panose="05000000000000000000" pitchFamily="2" charset="2"/>
              <a:buChar char="v"/>
              <a:tabLst/>
              <a:defRPr/>
            </a:pPr>
            <a:r>
              <a:rPr lang="en-US" sz="1600" dirty="0"/>
              <a:t>Risk to fragment the market for 5G SA and further slowdown adoption of 5G SA.</a:t>
            </a:r>
          </a:p>
        </p:txBody>
      </p:sp>
      <p:sp>
        <p:nvSpPr>
          <p:cNvPr id="2" name="Title 1">
            <a:extLst>
              <a:ext uri="{FF2B5EF4-FFF2-40B4-BE49-F238E27FC236}">
                <a16:creationId xmlns:a16="http://schemas.microsoft.com/office/drawing/2014/main" id="{AB1E085D-C2DB-6591-DEDF-C6242C8B07E4}"/>
              </a:ext>
            </a:extLst>
          </p:cNvPr>
          <p:cNvSpPr>
            <a:spLocks noGrp="1"/>
          </p:cNvSpPr>
          <p:nvPr>
            <p:ph type="title"/>
          </p:nvPr>
        </p:nvSpPr>
        <p:spPr>
          <a:xfrm>
            <a:off x="172537" y="525552"/>
            <a:ext cx="11779976" cy="472052"/>
          </a:xfrm>
        </p:spPr>
        <p:txBody>
          <a:bodyPr/>
          <a:lstStyle/>
          <a:p>
            <a:pPr marL="509588" indent="-509588">
              <a:tabLst>
                <a:tab pos="339725" algn="l"/>
              </a:tabLst>
            </a:pPr>
            <a:r>
              <a:rPr lang="en-US" sz="2800" b="1" dirty="0">
                <a:solidFill>
                  <a:schemeClr val="accent1"/>
                </a:solidFill>
                <a:latin typeface="Abadi" panose="020B0604020104020204" pitchFamily="34" charset="0"/>
              </a:rPr>
              <a:t>Considerations for Supporting SBA over N2 in SA2 Rel-19 SIs</a:t>
            </a:r>
          </a:p>
        </p:txBody>
      </p:sp>
      <p:graphicFrame>
        <p:nvGraphicFramePr>
          <p:cNvPr id="3" name="Object 2">
            <a:extLst>
              <a:ext uri="{FF2B5EF4-FFF2-40B4-BE49-F238E27FC236}">
                <a16:creationId xmlns:a16="http://schemas.microsoft.com/office/drawing/2014/main" id="{96B22A3C-25F9-91BE-9707-5E2B133C3930}"/>
              </a:ext>
            </a:extLst>
          </p:cNvPr>
          <p:cNvGraphicFramePr>
            <a:graphicFrameLocks noChangeAspect="1"/>
          </p:cNvGraphicFramePr>
          <p:nvPr>
            <p:extLst>
              <p:ext uri="{D42A27DB-BD31-4B8C-83A1-F6EECF244321}">
                <p14:modId xmlns:p14="http://schemas.microsoft.com/office/powerpoint/2010/main" val="3706577164"/>
              </p:ext>
            </p:extLst>
          </p:nvPr>
        </p:nvGraphicFramePr>
        <p:xfrm>
          <a:off x="10882620" y="1240971"/>
          <a:ext cx="713135" cy="601708"/>
        </p:xfrm>
        <a:graphic>
          <a:graphicData uri="http://schemas.openxmlformats.org/presentationml/2006/ole">
            <mc:AlternateContent xmlns:mc="http://schemas.openxmlformats.org/markup-compatibility/2006">
              <mc:Choice xmlns:v="urn:schemas-microsoft-com:vml" Requires="v">
                <p:oleObj name="Document" showAsIcon="1" r:id="rId2" imgW="914400" imgH="771480" progId="Word.Document.8">
                  <p:embed/>
                </p:oleObj>
              </mc:Choice>
              <mc:Fallback>
                <p:oleObj name="Document" showAsIcon="1" r:id="rId2" imgW="914400" imgH="771480" progId="Word.Document.8">
                  <p:embed/>
                  <p:pic>
                    <p:nvPicPr>
                      <p:cNvPr id="3" name="Object 2">
                        <a:extLst>
                          <a:ext uri="{FF2B5EF4-FFF2-40B4-BE49-F238E27FC236}">
                            <a16:creationId xmlns:a16="http://schemas.microsoft.com/office/drawing/2014/main" id="{0ECB14FC-935E-154A-66A1-0A5A13020109}"/>
                          </a:ext>
                        </a:extLst>
                      </p:cNvPr>
                      <p:cNvPicPr/>
                      <p:nvPr/>
                    </p:nvPicPr>
                    <p:blipFill>
                      <a:blip r:embed="rId3"/>
                      <a:stretch>
                        <a:fillRect/>
                      </a:stretch>
                    </p:blipFill>
                    <p:spPr>
                      <a:xfrm>
                        <a:off x="10882620" y="1240971"/>
                        <a:ext cx="713135" cy="601708"/>
                      </a:xfrm>
                      <a:prstGeom prst="rect">
                        <a:avLst/>
                      </a:prstGeom>
                      <a:ln w="38100">
                        <a:solidFill>
                          <a:srgbClr val="C00000"/>
                        </a:solidFill>
                      </a:ln>
                    </p:spPr>
                  </p:pic>
                </p:oleObj>
              </mc:Fallback>
            </mc:AlternateContent>
          </a:graphicData>
        </a:graphic>
      </p:graphicFrame>
    </p:spTree>
    <p:extLst>
      <p:ext uri="{BB962C8B-B14F-4D97-AF65-F5344CB8AC3E}">
        <p14:creationId xmlns:p14="http://schemas.microsoft.com/office/powerpoint/2010/main" val="2405156795"/>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72130644-67E0-8ADF-1E84-12963A3576C1}"/>
              </a:ext>
            </a:extLst>
          </p:cNvPr>
          <p:cNvSpPr txBox="1"/>
          <p:nvPr/>
        </p:nvSpPr>
        <p:spPr>
          <a:xfrm>
            <a:off x="175531" y="997604"/>
            <a:ext cx="11776982" cy="3354765"/>
          </a:xfrm>
          <a:prstGeom prst="rect">
            <a:avLst/>
          </a:prstGeom>
          <a:noFill/>
        </p:spPr>
        <p:txBody>
          <a:bodyPr wrap="square" rtlCol="0">
            <a:spAutoFit/>
          </a:bodyPr>
          <a:lstStyle/>
          <a:p>
            <a:pPr marL="285750" indent="-285750">
              <a:spcAft>
                <a:spcPts val="1200"/>
              </a:spcAft>
              <a:buFont typeface="Wingdings" panose="05000000000000000000" pitchFamily="2" charset="2"/>
              <a:buChar char="v"/>
            </a:pPr>
            <a:endParaRPr lang="en-US" dirty="0"/>
          </a:p>
          <a:p>
            <a:pPr marL="285750" indent="-285750">
              <a:spcAft>
                <a:spcPts val="1200"/>
              </a:spcAft>
              <a:buFont typeface="Wingdings" panose="05000000000000000000" pitchFamily="2" charset="2"/>
              <a:buChar char="v"/>
            </a:pPr>
            <a:r>
              <a:rPr lang="en-US" dirty="0"/>
              <a:t>Two possible options to be considered for Way Forward: </a:t>
            </a:r>
          </a:p>
          <a:p>
            <a:pPr marL="742950" lvl="1" indent="-285750">
              <a:spcAft>
                <a:spcPts val="1200"/>
              </a:spcAft>
              <a:buFont typeface="Wingdings" panose="05000000000000000000" pitchFamily="2" charset="2"/>
              <a:buChar char="q"/>
            </a:pPr>
            <a:r>
              <a:rPr lang="en-US" sz="1600" b="1" dirty="0"/>
              <a:t>OPTION-1</a:t>
            </a:r>
            <a:r>
              <a:rPr lang="en-US" sz="1600" dirty="0"/>
              <a:t>: SA provides guidance to SA2 to exclude the support of SBA over N2 in Rel-19 due to fundamental impacts towards 5G system </a:t>
            </a:r>
          </a:p>
          <a:p>
            <a:pPr marL="742950" lvl="1" indent="-285750">
              <a:spcAft>
                <a:spcPts val="1200"/>
              </a:spcAft>
              <a:buFont typeface="Wingdings" panose="05000000000000000000" pitchFamily="2" charset="2"/>
              <a:buChar char="q"/>
            </a:pPr>
            <a:r>
              <a:rPr lang="en-US" sz="1600" b="1" dirty="0"/>
              <a:t>OPTION-2</a:t>
            </a:r>
            <a:r>
              <a:rPr lang="en-US" sz="1600" dirty="0"/>
              <a:t>: SA sends an LS to RAN and RAN3 to ask if support of SBA over N2 is considered as part of RAN Rel-19 package discussions and SA wait for RAN / RAN3 answer before the final decision is made in SA. Until decision is made in SA, no discussion shall happen in SA2 regarding support of SBA over N2.   </a:t>
            </a:r>
          </a:p>
          <a:p>
            <a:pPr marL="747713" lvl="2">
              <a:spcAft>
                <a:spcPts val="1200"/>
              </a:spcAft>
            </a:pPr>
            <a:r>
              <a:rPr lang="en-US" sz="1600" dirty="0"/>
              <a:t>If RAN/RAN3 do not respond SA’s LS in-time by SA#102 or RAN Rel-19 package does not include SBA as part of the scope, SA should interpret that SBA shall not be included in any SA2 Rel-19 SIDs. </a:t>
            </a:r>
          </a:p>
          <a:p>
            <a:pPr lvl="1">
              <a:spcAft>
                <a:spcPts val="1200"/>
              </a:spcAft>
            </a:pPr>
            <a:r>
              <a:rPr lang="en-US" sz="1600" b="1" u="sng" dirty="0"/>
              <a:t>We ask for a decision on SA level so we don’t need to go back to this issue again in Rel-19 SID discussions.</a:t>
            </a:r>
          </a:p>
        </p:txBody>
      </p:sp>
      <p:sp>
        <p:nvSpPr>
          <p:cNvPr id="2" name="Title 1">
            <a:extLst>
              <a:ext uri="{FF2B5EF4-FFF2-40B4-BE49-F238E27FC236}">
                <a16:creationId xmlns:a16="http://schemas.microsoft.com/office/drawing/2014/main" id="{AB1E085D-C2DB-6591-DEDF-C6242C8B07E4}"/>
              </a:ext>
            </a:extLst>
          </p:cNvPr>
          <p:cNvSpPr>
            <a:spLocks noGrp="1"/>
          </p:cNvSpPr>
          <p:nvPr>
            <p:ph type="title"/>
          </p:nvPr>
        </p:nvSpPr>
        <p:spPr>
          <a:xfrm>
            <a:off x="172537" y="525552"/>
            <a:ext cx="11779976" cy="472052"/>
          </a:xfrm>
        </p:spPr>
        <p:txBody>
          <a:bodyPr/>
          <a:lstStyle/>
          <a:p>
            <a:pPr marL="509588" indent="-509588">
              <a:tabLst>
                <a:tab pos="339725" algn="l"/>
              </a:tabLst>
            </a:pPr>
            <a:r>
              <a:rPr lang="en-US" sz="2800" b="1" dirty="0">
                <a:latin typeface="Abadi" panose="020B0604020104020204" pitchFamily="34" charset="0"/>
              </a:rPr>
              <a:t>Proposed Way Forward</a:t>
            </a:r>
            <a:endParaRPr lang="en-US" sz="2800" b="1" strike="sngStrike" dirty="0">
              <a:solidFill>
                <a:schemeClr val="accent1"/>
              </a:solidFill>
              <a:latin typeface="Abadi" panose="020B0604020104020204" pitchFamily="34" charset="0"/>
            </a:endParaRPr>
          </a:p>
        </p:txBody>
      </p:sp>
    </p:spTree>
    <p:extLst>
      <p:ext uri="{BB962C8B-B14F-4D97-AF65-F5344CB8AC3E}">
        <p14:creationId xmlns:p14="http://schemas.microsoft.com/office/powerpoint/2010/main" val="3101674474"/>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text&#10;&#10;Description automatically generated">
            <a:extLst>
              <a:ext uri="{FF2B5EF4-FFF2-40B4-BE49-F238E27FC236}">
                <a16:creationId xmlns:a16="http://schemas.microsoft.com/office/drawing/2014/main" id="{C73B7ECB-7825-16AD-7653-6B29CE197C73}"/>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4686300" y="2000250"/>
            <a:ext cx="2819400" cy="2857500"/>
          </a:xfrm>
          <a:prstGeom prst="rect">
            <a:avLst/>
          </a:prstGeom>
        </p:spPr>
      </p:pic>
      <p:pic>
        <p:nvPicPr>
          <p:cNvPr id="2" name="Picture 1">
            <a:extLst>
              <a:ext uri="{FF2B5EF4-FFF2-40B4-BE49-F238E27FC236}">
                <a16:creationId xmlns:a16="http://schemas.microsoft.com/office/drawing/2014/main" id="{0BEE1A04-7BED-6AD9-C394-55078772370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0389204" y="5301626"/>
            <a:ext cx="1550103" cy="901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03702783"/>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35CA3727-A4EB-4398-9783-D0148B061093}">
  <ds:schemaRefs>
    <ds:schemaRef ds:uri="http://schemas.microsoft.com/office/2006/documentManagement/types"/>
    <ds:schemaRef ds:uri="280d8efa-eff2-4910-88d2-79ca146720c4"/>
    <ds:schemaRef ds:uri="http://purl.org/dc/elements/1.1/"/>
    <ds:schemaRef ds:uri="http://schemas.microsoft.com/office/2006/metadata/properties"/>
    <ds:schemaRef ds:uri="http://purl.org/dc/dcmitype/"/>
    <ds:schemaRef ds:uri="http://purl.org/dc/terms/"/>
    <ds:schemaRef ds:uri="http://schemas.microsoft.com/office/infopath/2007/PartnerControls"/>
    <ds:schemaRef ds:uri="679a257e-872f-4c98-9e8a-0a9c104f72cd"/>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25946</TotalTime>
  <Words>664</Words>
  <Application>Microsoft Office PowerPoint</Application>
  <PresentationFormat>Widescreen</PresentationFormat>
  <Paragraphs>36</Paragraphs>
  <Slides>6</Slides>
  <Notes>1</Notes>
  <HiddenSlides>0</HiddenSlides>
  <MMClips>0</MMClips>
  <ScaleCrop>false</ScaleCrop>
  <HeadingPairs>
    <vt:vector size="8" baseType="variant">
      <vt:variant>
        <vt:lpstr>Fonts Used</vt:lpstr>
      </vt:variant>
      <vt:variant>
        <vt:i4>9</vt:i4>
      </vt:variant>
      <vt:variant>
        <vt:lpstr>Theme</vt:lpstr>
      </vt:variant>
      <vt:variant>
        <vt:i4>1</vt:i4>
      </vt:variant>
      <vt:variant>
        <vt:lpstr>Embedded OLE Servers</vt:lpstr>
      </vt:variant>
      <vt:variant>
        <vt:i4>1</vt:i4>
      </vt:variant>
      <vt:variant>
        <vt:lpstr>Slide Titles</vt:lpstr>
      </vt:variant>
      <vt:variant>
        <vt:i4>6</vt:i4>
      </vt:variant>
    </vt:vector>
  </HeadingPairs>
  <TitlesOfParts>
    <vt:vector size="17" baseType="lpstr">
      <vt:lpstr>Abadi</vt:lpstr>
      <vt:lpstr>Arial</vt:lpstr>
      <vt:lpstr>Arial </vt:lpstr>
      <vt:lpstr>Calibri</vt:lpstr>
      <vt:lpstr>Calibri Light</vt:lpstr>
      <vt:lpstr>Courier New</vt:lpstr>
      <vt:lpstr>Gill Sans Nova</vt:lpstr>
      <vt:lpstr>Times New Roman</vt:lpstr>
      <vt:lpstr>Wingdings</vt:lpstr>
      <vt:lpstr>Office Theme</vt:lpstr>
      <vt:lpstr>Document</vt:lpstr>
      <vt:lpstr>Proposed Way Forward related to SBA over N2</vt:lpstr>
      <vt:lpstr>Agenda </vt:lpstr>
      <vt:lpstr>Considerations for Supporting SBA over N2 in SA2 Rel-19 SIs</vt:lpstr>
      <vt:lpstr>Considerations for Supporting SBA over N2 in SA2 Rel-19 SIs</vt:lpstr>
      <vt:lpstr>Proposed Way Forward</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OPPOr01</cp:lastModifiedBy>
  <cp:revision>905</cp:revision>
  <cp:lastPrinted>2023-03-07T02:17:43Z</cp:lastPrinted>
  <dcterms:created xsi:type="dcterms:W3CDTF">2010-02-05T13:52:04Z</dcterms:created>
  <dcterms:modified xsi:type="dcterms:W3CDTF">2023-09-06T05:32:30Z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_2015_ms_pID_725343">
    <vt:lpwstr>(3)90JyCcwvzjzcyiN+q3pW0/tAsepC8bdHjvybmhDpuM1of0Z0+C8ZoaSdLy+vVY/KZoS1ih/M
ryB89fg6gn/ITTOgYh2sQ2zkT4xk3dLLb2j9yFHrVN8qKV3l1OUC6TGfXEFx5Gwu8b0+kTDM
7y0retOSnv071hyJTPBCnIg4Y04h8GtIoyzLQQRoYnO8X0eNGIXwLNgPazySGfZiSJJaDTMy
mQiKdj33jmcFiKrfpr</vt:lpwstr>
  </property>
  <property fmtid="{D5CDD505-2E9C-101B-9397-08002B2CF9AE}" pid="4" name="_2015_ms_pID_7253431">
    <vt:lpwstr>H0Axcltt/9rxHIuQByswKwXqeZcVAho6NQpCi8IFnqy9zCz0GlxjwI
yMv/4SfpSH/6DxT7wNqVNalZ2QHRGItuhfYGmFBxS9VTd2R7SfY64aF/E8WTMdwxcc8N8Xbn
JfMWsrkRLmWGVuGLXE9H97TZ1j77+L+0eiaaAVnb7fDbyc/vtMNn722l1sJ/W5/14MO7669J
V4swY5/UCI+NjxobdWMKJ8FcaRSHw5G2Xz44</vt:lpwstr>
  </property>
  <property fmtid="{D5CDD505-2E9C-101B-9397-08002B2CF9AE}" pid="5" name="_2015_ms_pID_7253432">
    <vt:lpwstr>Pw==</vt:lpwstr>
  </property>
</Properties>
</file>